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5"/>
  </p:notesMasterIdLst>
  <p:sldIdLst>
    <p:sldId id="256" r:id="rId2"/>
    <p:sldId id="359" r:id="rId3"/>
    <p:sldId id="358" r:id="rId4"/>
    <p:sldId id="361" r:id="rId5"/>
    <p:sldId id="362" r:id="rId6"/>
    <p:sldId id="363" r:id="rId7"/>
    <p:sldId id="366" r:id="rId8"/>
    <p:sldId id="367" r:id="rId9"/>
    <p:sldId id="369" r:id="rId10"/>
    <p:sldId id="371" r:id="rId11"/>
    <p:sldId id="381" r:id="rId12"/>
    <p:sldId id="408" r:id="rId13"/>
    <p:sldId id="33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FFFFFF"/>
    <a:srgbClr val="BDBFB9"/>
    <a:srgbClr val="8FD1B5"/>
    <a:srgbClr val="99BACC"/>
    <a:srgbClr val="F8FAF4"/>
    <a:srgbClr val="F4F7F3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5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763B597-D3DC-4010-A408-F0B6F1161A14}" type="datetimeFigureOut">
              <a:rPr lang="tr-TR"/>
              <a:pPr>
                <a:defRPr/>
              </a:pPr>
              <a:t>18.03.2016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7D63910-ADC0-4139-BCEE-3470139CD8C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5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5800725" y="54102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8" y="5410200"/>
            <a:ext cx="3843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275" y="5410200"/>
            <a:ext cx="579438" cy="365125"/>
          </a:xfrm>
        </p:spPr>
        <p:txBody>
          <a:bodyPr/>
          <a:lstStyle>
            <a:lvl1pPr>
              <a:defRPr/>
            </a:lvl1pPr>
          </a:lstStyle>
          <a:p>
            <a:fld id="{F6200BDF-E5C9-427B-97A5-18069E8CC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7785-70BB-4DED-BAA1-52D0ADB4A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BCC15-D543-497D-9EA6-1B8C1D3B1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1"/>
          <p:cNvSpPr txBox="1"/>
          <p:nvPr/>
        </p:nvSpPr>
        <p:spPr>
          <a:xfrm>
            <a:off x="696913" y="7191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2"/>
          <p:cNvSpPr txBox="1"/>
          <p:nvPr/>
        </p:nvSpPr>
        <p:spPr>
          <a:xfrm>
            <a:off x="7816850" y="2765425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92710A1-EAE6-4137-81E9-D84252867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70C03-B26A-4260-B73E-5C1591EA6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CDF2402F-ACAE-48A1-9B2C-76076AD9B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1800" dirty="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5759C16C-CB22-4C59-B309-C245B8B50A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C4449-2897-4297-B207-D69EF9BF4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9152A-CCA7-47D0-9BC0-D70474DB8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F60CB-0A9F-49EA-B3EA-543B44E27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227DB-2FD8-41B5-9D9B-1643F4258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61519-2D0B-4ABB-BE7F-40B454314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459D-D9F6-4FA4-95D4-CC3CAC3D0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0A7BA-AB35-4B0D-88A0-5026F774B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36576-2C0A-4390-B6DF-3480CDBC1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F31F-1A68-419A-9F4B-F046714716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defRPr lang="en-US"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0E95B-6ACA-4160-A5C1-5FDDEC123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>
            <a:alphaModFix amt="40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9042401" cy="6858000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5663" y="619125"/>
            <a:ext cx="74295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5663" y="2249488"/>
            <a:ext cx="74295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763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5663" y="5883275"/>
            <a:ext cx="467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313" y="5883275"/>
            <a:ext cx="577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D1848703-F93A-4088-AC71-7BAF4A5823A7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9" r:id="rId12"/>
    <p:sldLayoutId id="2147483764" r:id="rId13"/>
    <p:sldLayoutId id="2147483765" r:id="rId14"/>
    <p:sldLayoutId id="2147483770" r:id="rId15"/>
    <p:sldLayoutId id="2147483766" r:id="rId16"/>
    <p:sldLayoutId id="2147483767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tr/url?sa=i&amp;rct=j&amp;q=&amp;esrc=s&amp;source=images&amp;cd=&amp;cad=rja&amp;uact=8&amp;ved=0ahUKEwiFjtHCsMPLAhVEvxQKHUSADnEQjRwIBw&amp;url=http://www.dogaokullari.com/haberetkinlik/doga-ab-projeler-koordinatorlugu-tarafindan-fetemm--stem-semineri-duzenlendi&amp;psig=AFQjCNH4sTrh7aK7nPiS-3NLTojeOQ49XA&amp;ust=1458154905218075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-71470" y="4868863"/>
            <a:ext cx="9226628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ell MT" pitchFamily="18" charset="0"/>
              </a:rPr>
              <a:t>ÜSKÜDAR İLÇE MİLLİ </a:t>
            </a:r>
            <a:r>
              <a:rPr lang="tr-TR" sz="3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ell MT" pitchFamily="18" charset="0"/>
              </a:rPr>
              <a:t>EĞİTİM MÜDÜRLÜĞÜ</a:t>
            </a:r>
          </a:p>
          <a:p>
            <a:pPr algn="ctr" eaLnBrk="1" hangingPunct="1">
              <a:defRPr/>
            </a:pPr>
            <a:r>
              <a:rPr lang="tr-TR" sz="3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ell MT" pitchFamily="18" charset="0"/>
              </a:rPr>
              <a:t>İŞYERİ SAĞLIK GÜVENLİK BİRİMİ</a:t>
            </a:r>
          </a:p>
        </p:txBody>
      </p:sp>
      <p:pic>
        <p:nvPicPr>
          <p:cNvPr id="6149" name="Picture 5" descr="http://panel.dogakoleji.com/dogakoleji_depo/images/haberler/stem_semineri/uskudar-logo(1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857232"/>
            <a:ext cx="288778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857224" y="6072206"/>
            <a:ext cx="7667625" cy="46196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85786" y="1785926"/>
            <a:ext cx="78486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Font typeface="Arial" pitchFamily="34" charset="0"/>
              <a:buChar char="•"/>
              <a:defRPr/>
            </a:pPr>
            <a:r>
              <a:rPr lang="tr-TR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3600" b="1" dirty="0" smtClean="0">
                <a:solidFill>
                  <a:schemeClr val="accent6">
                    <a:lumMod val="50000"/>
                  </a:schemeClr>
                </a:solidFill>
              </a:rPr>
              <a:t>İlçe </a:t>
            </a:r>
            <a:r>
              <a:rPr lang="tr-TR" sz="3600" b="1" dirty="0">
                <a:solidFill>
                  <a:schemeClr val="accent6">
                    <a:lumMod val="50000"/>
                  </a:schemeClr>
                </a:solidFill>
              </a:rPr>
              <a:t>Milli Eğitim </a:t>
            </a:r>
            <a:r>
              <a:rPr lang="tr-TR" sz="3600" b="1" dirty="0" smtClean="0">
                <a:solidFill>
                  <a:schemeClr val="accent6">
                    <a:lumMod val="50000"/>
                  </a:schemeClr>
                </a:solidFill>
              </a:rPr>
              <a:t>Şube Müdürümüz ile Okul ve Kurum Müdürlerimizin </a:t>
            </a:r>
            <a:r>
              <a:rPr lang="tr-TR" sz="3600" b="1" dirty="0">
                <a:solidFill>
                  <a:schemeClr val="accent6">
                    <a:lumMod val="50000"/>
                  </a:schemeClr>
                </a:solidFill>
              </a:rPr>
              <a:t>katılımı ile 6331 sayılı İş Sağlığı ve Güvenliği </a:t>
            </a:r>
            <a:r>
              <a:rPr lang="tr-TR" sz="3600" b="1" dirty="0" smtClean="0">
                <a:solidFill>
                  <a:schemeClr val="accent6">
                    <a:lumMod val="50000"/>
                  </a:schemeClr>
                </a:solidFill>
              </a:rPr>
              <a:t>Kanunu </a:t>
            </a:r>
            <a:r>
              <a:rPr lang="tr-TR" sz="3600" b="1" dirty="0">
                <a:solidFill>
                  <a:schemeClr val="accent6">
                    <a:lumMod val="50000"/>
                  </a:schemeClr>
                </a:solidFill>
              </a:rPr>
              <a:t>hakkında </a:t>
            </a:r>
          </a:p>
          <a:p>
            <a:pPr algn="ctr" eaLnBrk="1" hangingPunct="1">
              <a:defRPr/>
            </a:pPr>
            <a:r>
              <a:rPr lang="tr-TR" sz="3600" b="1" dirty="0">
                <a:solidFill>
                  <a:schemeClr val="accent6">
                    <a:lumMod val="50000"/>
                  </a:schemeClr>
                </a:solidFill>
              </a:rPr>
              <a:t>bilgilendirme toplantısı </a:t>
            </a:r>
          </a:p>
          <a:p>
            <a:pPr algn="ctr" eaLnBrk="1" hangingPunct="1">
              <a:defRPr/>
            </a:pPr>
            <a:r>
              <a:rPr lang="tr-TR" sz="3600" b="1" dirty="0">
                <a:solidFill>
                  <a:schemeClr val="accent6">
                    <a:lumMod val="50000"/>
                  </a:schemeClr>
                </a:solidFill>
              </a:rPr>
              <a:t>yapılmıştır.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785786" y="5857892"/>
            <a:ext cx="7451725" cy="4619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  <p:sp>
        <p:nvSpPr>
          <p:cNvPr id="26629" name="6 Metin kutusu"/>
          <p:cNvSpPr txBox="1">
            <a:spLocks noChangeArrowheads="1"/>
          </p:cNvSpPr>
          <p:nvPr/>
        </p:nvSpPr>
        <p:spPr bwMode="auto">
          <a:xfrm>
            <a:off x="714348" y="1428736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Char char="•"/>
            </a:pPr>
            <a:r>
              <a:rPr lang="tr-TR" altLang="tr-TR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altLang="tr-TR" sz="3600" b="1" dirty="0" smtClean="0">
                <a:solidFill>
                  <a:schemeClr val="accent6">
                    <a:lumMod val="50000"/>
                  </a:schemeClr>
                </a:solidFill>
              </a:rPr>
              <a:t>İlçe bünyesinde bulunan tüm okul ve kurumlar gezilerek İSG mevzuatına ilişkin eksiklikler tespit edilmekte ve ilgili birimlere bildirilmektedir.</a:t>
            </a:r>
            <a:endParaRPr lang="tr-TR" altLang="tr-T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1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tr-TR" altLang="tr-TR">
              <a:solidFill>
                <a:srgbClr val="335338"/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949325" y="5492750"/>
            <a:ext cx="7451725" cy="4619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>
            <a:off x="900113" y="906463"/>
            <a:ext cx="7488237" cy="1800225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tr-TR" sz="3600" b="1" dirty="0">
                <a:solidFill>
                  <a:srgbClr val="335338"/>
                </a:solidFill>
              </a:rPr>
              <a:t>Varmak istediğimiz son nokta…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1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tr-TR" altLang="tr-TR">
              <a:solidFill>
                <a:srgbClr val="335338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468313" y="906463"/>
            <a:ext cx="5903912" cy="93662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tr-TR" sz="2800" b="1" dirty="0">
                <a:solidFill>
                  <a:schemeClr val="bg1">
                    <a:lumMod val="50000"/>
                  </a:schemeClr>
                </a:solidFill>
              </a:rPr>
              <a:t>Güvenli Yaşamak,</a:t>
            </a:r>
            <a:endParaRPr lang="tr-TR" sz="2800" b="1" dirty="0">
              <a:solidFill>
                <a:srgbClr val="335338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gray">
          <a:xfrm>
            <a:off x="2857488" y="2357430"/>
            <a:ext cx="5903913" cy="9366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tr-TR" sz="2800" b="1" dirty="0">
                <a:solidFill>
                  <a:srgbClr val="335338"/>
                </a:solidFill>
              </a:rPr>
              <a:t>Güvenle yaşamak…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928662" y="5786454"/>
            <a:ext cx="7451725" cy="4619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İçerik Yer Tutucusu"/>
          <p:cNvSpPr>
            <a:spLocks noGrp="1"/>
          </p:cNvSpPr>
          <p:nvPr>
            <p:ph idx="1"/>
          </p:nvPr>
        </p:nvSpPr>
        <p:spPr>
          <a:xfrm>
            <a:off x="1714480" y="620713"/>
            <a:ext cx="6492895" cy="4914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tr-TR" sz="4000" b="1" dirty="0" smtClean="0">
              <a:solidFill>
                <a:schemeClr val="accent5">
                  <a:lumMod val="75000"/>
                </a:schemeClr>
              </a:solidFill>
              <a:latin typeface="Bell MT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r-TR" sz="4000" b="1" dirty="0" smtClean="0">
                <a:solidFill>
                  <a:schemeClr val="accent5">
                    <a:lumMod val="75000"/>
                  </a:schemeClr>
                </a:solidFill>
                <a:latin typeface="Bell MT" pitchFamily="18" charset="0"/>
              </a:rPr>
              <a:t>SLOGANIMIZ;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r-TR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ell MT" pitchFamily="18" charset="0"/>
              </a:rPr>
              <a:t>Hayatımızın kalitesi için,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r-TR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Bell MT" pitchFamily="18" charset="0"/>
              </a:rPr>
              <a:t>İş Sağlığı ve Güvenliği…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0" y="6396038"/>
            <a:ext cx="9144000" cy="46196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"/>
          <p:cNvSpPr>
            <a:spLocks noChangeArrowheads="1"/>
          </p:cNvSpPr>
          <p:nvPr/>
        </p:nvSpPr>
        <p:spPr bwMode="gray">
          <a:xfrm>
            <a:off x="1000100" y="803275"/>
            <a:ext cx="7145338" cy="4125923"/>
          </a:xfrm>
          <a:prstGeom prst="roundRect">
            <a:avLst>
              <a:gd name="adj" fmla="val 15629"/>
            </a:avLst>
          </a:prstGeom>
          <a:solidFill>
            <a:srgbClr val="00B050">
              <a:alpha val="38000"/>
            </a:srgbClr>
          </a:solidFill>
          <a:ln w="12700" cap="sq" algn="ctr">
            <a:solidFill>
              <a:schemeClr val="bg1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eaLnBrk="1" hangingPunct="1">
              <a:defRPr/>
            </a:pPr>
            <a:endParaRPr lang="tr-TR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gray">
          <a:xfrm>
            <a:off x="1357290" y="1082675"/>
            <a:ext cx="64008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sz="3400" b="1" dirty="0" smtClean="0">
                <a:solidFill>
                  <a:srgbClr val="FF0000"/>
                </a:solidFill>
              </a:rPr>
              <a:t>AMAÇ</a:t>
            </a:r>
          </a:p>
          <a:p>
            <a:pPr algn="ctr" eaLnBrk="1" hangingPunct="1">
              <a:defRPr/>
            </a:pPr>
            <a:endParaRPr lang="tr-TR" sz="28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tr-TR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İş </a:t>
            </a:r>
            <a:r>
              <a:rPr lang="tr-TR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Sağlığı ve Güvenliği Biriminin amacı</a:t>
            </a:r>
            <a:r>
              <a:rPr lang="tr-TR" sz="2800">
                <a:solidFill>
                  <a:schemeClr val="bg1">
                    <a:lumMod val="85000"/>
                    <a:lumOff val="15000"/>
                  </a:schemeClr>
                </a:solidFill>
              </a:rPr>
              <a:t>; </a:t>
            </a:r>
            <a:r>
              <a:rPr lang="tr-TR" sz="280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Üsküdar İlçe </a:t>
            </a:r>
            <a:r>
              <a:rPr lang="tr-TR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Milli Eğitim Müdürlüğünde </a:t>
            </a:r>
          </a:p>
          <a:p>
            <a:pPr eaLnBrk="1" hangingPunct="1">
              <a:defRPr/>
            </a:pPr>
            <a:r>
              <a:rPr lang="tr-TR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İş Sağlığı ve Güvenliği Hizmetlerini yönetmek, tüm okul ve kurumlarımızda İş Sağlığı ve Güvenliğini uygulanmasını sağlamaktır.</a:t>
            </a:r>
            <a:endParaRPr lang="en-US" sz="2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904902" y="5824558"/>
            <a:ext cx="7524750" cy="46196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"/>
          <p:cNvSpPr>
            <a:spLocks noChangeArrowheads="1"/>
          </p:cNvSpPr>
          <p:nvPr/>
        </p:nvSpPr>
        <p:spPr bwMode="gray">
          <a:xfrm>
            <a:off x="1214414" y="1428736"/>
            <a:ext cx="7145338" cy="4500594"/>
          </a:xfrm>
          <a:prstGeom prst="roundRect">
            <a:avLst>
              <a:gd name="adj" fmla="val 15629"/>
            </a:avLst>
          </a:prstGeom>
          <a:solidFill>
            <a:srgbClr val="00B050">
              <a:alpha val="38000"/>
            </a:srgbClr>
          </a:solidFill>
          <a:ln w="12700" cap="sq" algn="ctr">
            <a:solidFill>
              <a:schemeClr val="bg1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eaLnBrk="1" hangingPunct="1">
              <a:defRPr/>
            </a:pPr>
            <a:endParaRPr lang="tr-TR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gray">
          <a:xfrm>
            <a:off x="1357290" y="1357298"/>
            <a:ext cx="64008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tr-TR" altLang="tr-TR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VİZYON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tr-TR" altLang="tr-TR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tr-TR" altLang="tr-TR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İlçemize bağlı okul ve kurumlarda İş Sağlığı ve Güvenliği bilincini oluşturmak ,mevzuatta belirtilen yükümlülükleri yerine getirmek,sağlıklı ve güvenli okullarda öğretmen ve öğrencilerimizin eğitim –öğretim faaliyetlerini sürdürmelerini sağlamaktır.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833464" y="5929330"/>
            <a:ext cx="7524750" cy="4619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"/>
          <p:cNvSpPr>
            <a:spLocks noChangeArrowheads="1"/>
          </p:cNvSpPr>
          <p:nvPr/>
        </p:nvSpPr>
        <p:spPr bwMode="gray">
          <a:xfrm>
            <a:off x="1000100" y="571480"/>
            <a:ext cx="7145337" cy="4591060"/>
          </a:xfrm>
          <a:prstGeom prst="roundRect">
            <a:avLst>
              <a:gd name="adj" fmla="val 15629"/>
            </a:avLst>
          </a:prstGeom>
          <a:solidFill>
            <a:srgbClr val="00B050">
              <a:alpha val="38000"/>
            </a:srgbClr>
          </a:solidFill>
          <a:ln w="12700" cap="sq" algn="ctr">
            <a:solidFill>
              <a:schemeClr val="bg1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eaLnBrk="1" hangingPunct="1">
              <a:defRPr/>
            </a:pPr>
            <a:endParaRPr lang="tr-TR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gray">
          <a:xfrm>
            <a:off x="1214414" y="928670"/>
            <a:ext cx="694372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tr-TR" altLang="tr-TR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tr-TR" altLang="tr-TR" sz="3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MİSYON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tr-TR" altLang="tr-TR" sz="2400" dirty="0" smtClean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tr-TR" altLang="tr-TR" sz="2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İlçemize bağlı okul ve kurumlarımızda İş Sağlığı ve İş Güvenliği kültürünün oluşmasına katkıda bulunmaktır.</a:t>
            </a:r>
            <a:endParaRPr lang="en-US" altLang="tr-TR" dirty="0" smtClean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785786" y="5715016"/>
            <a:ext cx="7451725" cy="4619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3"/>
          <p:cNvSpPr>
            <a:spLocks noChangeArrowheads="1"/>
          </p:cNvSpPr>
          <p:nvPr/>
        </p:nvSpPr>
        <p:spPr bwMode="gray">
          <a:xfrm>
            <a:off x="1087463" y="782622"/>
            <a:ext cx="7127875" cy="503238"/>
          </a:xfrm>
          <a:prstGeom prst="roundRect">
            <a:avLst>
              <a:gd name="adj" fmla="val 15629"/>
            </a:avLst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 eaLnBrk="1" hangingPunct="1">
              <a:defRPr/>
            </a:pPr>
            <a:r>
              <a:rPr lang="tr-TR" sz="3600" b="1" dirty="0" smtClean="0">
                <a:solidFill>
                  <a:srgbClr val="335338"/>
                </a:solidFill>
              </a:rPr>
              <a:t>YASAL DAYANAK</a:t>
            </a:r>
            <a:endParaRPr lang="tr-TR" sz="3600" b="1" dirty="0">
              <a:solidFill>
                <a:srgbClr val="335338"/>
              </a:solidFill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642910" y="1890726"/>
            <a:ext cx="7848600" cy="3538538"/>
          </a:xfrm>
          <a:prstGeom prst="rect">
            <a:avLst/>
          </a:prstGeom>
          <a:gradFill>
            <a:gsLst>
              <a:gs pos="0">
                <a:schemeClr val="accent5">
                  <a:tint val="58000"/>
                  <a:satMod val="108000"/>
                  <a:lumMod val="110000"/>
                  <a:alpha val="40000"/>
                </a:schemeClr>
              </a:gs>
              <a:gs pos="100000">
                <a:schemeClr val="accent5">
                  <a:tint val="81000"/>
                  <a:satMod val="109000"/>
                  <a:lumMod val="105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800" b="1" dirty="0"/>
              <a:t>Birimimiz;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r-TR" sz="2800" dirty="0"/>
              <a:t> 30/06/2012 tarih ve 28339 sayılı Resmi Gazetede yayınlanan </a:t>
            </a:r>
            <a:r>
              <a:rPr lang="tr-TR" sz="2800" b="1" dirty="0"/>
              <a:t>6331 sayılı İş Sağlığı ve Güvenliği Kanunu</a:t>
            </a:r>
            <a:r>
              <a:rPr lang="tr-TR" sz="2800" dirty="0"/>
              <a:t> ile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r-TR" sz="2800" dirty="0"/>
              <a:t> 29/12/2012 tarih ve 28512 sayılı Resmi Gazetede yayınlanan </a:t>
            </a:r>
            <a:r>
              <a:rPr lang="tr-TR" sz="2800" b="1" dirty="0"/>
              <a:t>İş Sağlığı ve Güvenliği Hizmetleri Yönetmeliği </a:t>
            </a:r>
            <a:r>
              <a:rPr lang="tr-TR" sz="2800" dirty="0"/>
              <a:t>ne dayanarak kurulmuştur.</a:t>
            </a:r>
          </a:p>
        </p:txBody>
      </p:sp>
      <p:sp>
        <p:nvSpPr>
          <p:cNvPr id="15" name="14 Metin kutusu"/>
          <p:cNvSpPr txBox="1"/>
          <p:nvPr/>
        </p:nvSpPr>
        <p:spPr>
          <a:xfrm>
            <a:off x="833464" y="6000768"/>
            <a:ext cx="7524750" cy="4619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785786" y="6000768"/>
            <a:ext cx="7524750" cy="4619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642910" y="1643050"/>
            <a:ext cx="7848600" cy="2246769"/>
          </a:xfrm>
          <a:prstGeom prst="rect">
            <a:avLst/>
          </a:prstGeom>
          <a:gradFill>
            <a:gsLst>
              <a:gs pos="0">
                <a:schemeClr val="accent5">
                  <a:tint val="58000"/>
                  <a:satMod val="108000"/>
                  <a:lumMod val="110000"/>
                  <a:alpha val="40000"/>
                </a:schemeClr>
              </a:gs>
              <a:gs pos="100000">
                <a:schemeClr val="accent5">
                  <a:tint val="81000"/>
                  <a:satMod val="109000"/>
                  <a:lumMod val="105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800" b="1" dirty="0"/>
              <a:t>Birimimiz;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r-TR" sz="2800" b="1" dirty="0"/>
              <a:t> Milli Eğitim Bakanlığı Destek Hizmetleri Müdürlüğü’nün 19/08/2014 tarih ve 2014/16 </a:t>
            </a:r>
            <a:r>
              <a:rPr lang="tr-TR" sz="2800" b="1" dirty="0" err="1"/>
              <a:t>nolu</a:t>
            </a:r>
            <a:r>
              <a:rPr lang="tr-TR" sz="2800" b="1" dirty="0"/>
              <a:t> Genelgesi ile şekillenmiştir.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tr-TR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0" y="6396038"/>
            <a:ext cx="9144000" cy="46196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0" y="0"/>
            <a:ext cx="9144000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İŞVERENİMİZ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0" y="5549900"/>
            <a:ext cx="9144000" cy="831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Sinan AYDIN</a:t>
            </a:r>
            <a:endParaRPr lang="tr-T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 Milli Eğitim Müdürü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714348" y="5929330"/>
            <a:ext cx="7740650" cy="4619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İŞYERİ SAĞLIK GÜVENLİK BİRİMİ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1500166" y="2071678"/>
            <a:ext cx="6192837" cy="954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2800" dirty="0" smtClean="0"/>
              <a:t>Saadet YARALI</a:t>
            </a:r>
            <a:endParaRPr lang="tr-TR" sz="2800" dirty="0"/>
          </a:p>
          <a:p>
            <a:pPr algn="ctr" eaLnBrk="1" hangingPunct="1">
              <a:defRPr/>
            </a:pPr>
            <a:r>
              <a:rPr lang="tr-TR" sz="2800" dirty="0"/>
              <a:t>Koordinatör İş Güvenliği Uzmanı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1000100" y="1000108"/>
            <a:ext cx="7127875" cy="503238"/>
          </a:xfrm>
          <a:prstGeom prst="roundRect">
            <a:avLst>
              <a:gd name="adj" fmla="val 15629"/>
            </a:avLst>
          </a:prstGeom>
          <a:solidFill>
            <a:schemeClr val="accent5">
              <a:lumMod val="20000"/>
              <a:lumOff val="8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 eaLnBrk="1" hangingPunct="1">
              <a:defRPr/>
            </a:pPr>
            <a:r>
              <a:rPr lang="tr-TR" sz="2800" b="1" dirty="0">
                <a:solidFill>
                  <a:srgbClr val="335338"/>
                </a:solidFill>
              </a:rPr>
              <a:t>Birim </a:t>
            </a:r>
            <a:r>
              <a:rPr lang="tr-TR" sz="2800" b="1" dirty="0" smtClean="0">
                <a:solidFill>
                  <a:srgbClr val="335338"/>
                </a:solidFill>
              </a:rPr>
              <a:t>Görevlisi</a:t>
            </a:r>
            <a:endParaRPr lang="tr-TR" sz="2800" b="1" dirty="0">
              <a:solidFill>
                <a:srgbClr val="335338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Devr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Devre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v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2424</TotalTime>
  <Words>275</Words>
  <Application>Microsoft Office PowerPoint</Application>
  <PresentationFormat>Ekran Gösterisi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Devre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User</cp:lastModifiedBy>
  <cp:revision>408</cp:revision>
  <dcterms:created xsi:type="dcterms:W3CDTF">2012-04-16T06:08:16Z</dcterms:created>
  <dcterms:modified xsi:type="dcterms:W3CDTF">2016-03-18T12:14:14Z</dcterms:modified>
</cp:coreProperties>
</file>